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92" r:id="rId4"/>
    <p:sldId id="313" r:id="rId5"/>
    <p:sldId id="302" r:id="rId6"/>
    <p:sldId id="303" r:id="rId7"/>
    <p:sldId id="311" r:id="rId8"/>
    <p:sldId id="285" r:id="rId9"/>
    <p:sldId id="312" r:id="rId10"/>
    <p:sldId id="286" r:id="rId11"/>
    <p:sldId id="288" r:id="rId12"/>
    <p:sldId id="290" r:id="rId13"/>
    <p:sldId id="308" r:id="rId14"/>
    <p:sldId id="307" r:id="rId15"/>
    <p:sldId id="306" r:id="rId16"/>
    <p:sldId id="309" r:id="rId17"/>
    <p:sldId id="291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85" d="100"/>
          <a:sy n="85" d="100"/>
        </p:scale>
        <p:origin x="-48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8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3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6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9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9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8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8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353" y="182445"/>
            <a:ext cx="9144000" cy="155584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Safe at home - Safe online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29" y="5496764"/>
            <a:ext cx="9144000" cy="108782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A training presentation to help you keep safe online. The Friendly Information Company working together with Speakup self-advocates. 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46" y="2316331"/>
            <a:ext cx="2567497" cy="2567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2" y="2228513"/>
            <a:ext cx="3452884" cy="2844313"/>
          </a:xfrm>
          <a:prstGeom prst="rect">
            <a:avLst/>
          </a:prstGeom>
        </p:spPr>
      </p:pic>
      <p:pic>
        <p:nvPicPr>
          <p:cNvPr id="7" name="Picture 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516256" y="6251390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02" y="87126"/>
            <a:ext cx="3081908" cy="3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595" y="365125"/>
            <a:ext cx="8655204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 </a:t>
            </a:r>
            <a:r>
              <a:rPr lang="en-GB" sz="2800" b="1" dirty="0" smtClean="0">
                <a:latin typeface="Century Gothic" panose="020B0502020202020204" pitchFamily="34" charset="0"/>
              </a:rPr>
              <a:t>If you think you are a victim of </a:t>
            </a:r>
            <a:r>
              <a:rPr lang="en-GB" sz="2800" b="1" dirty="0">
                <a:latin typeface="Century Gothic" panose="020B0502020202020204" pitchFamily="34" charset="0"/>
              </a:rPr>
              <a:t>f</a:t>
            </a:r>
            <a:r>
              <a:rPr lang="en-GB" sz="2800" b="1" dirty="0" smtClean="0">
                <a:latin typeface="Century Gothic" panose="020B0502020202020204" pitchFamily="34" charset="0"/>
              </a:rPr>
              <a:t>raud here are 3 things you can do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501" y="1965278"/>
            <a:ext cx="6878471" cy="4544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Get victim support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C</a:t>
            </a:r>
            <a:r>
              <a:rPr lang="en-US" sz="2400" dirty="0" smtClean="0">
                <a:latin typeface="Century Gothic" panose="020B0502020202020204" pitchFamily="34" charset="0"/>
              </a:rPr>
              <a:t>ontact Victim Support for free, private advice and support.</a:t>
            </a:r>
          </a:p>
          <a:p>
            <a:pPr marL="0" indent="0">
              <a:buNone/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Report fraudsters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If you have information about identity crime please tell the </a:t>
            </a:r>
            <a:r>
              <a:rPr lang="en-US" sz="2400" dirty="0" err="1" smtClean="0">
                <a:latin typeface="Century Gothic" panose="020B0502020202020204" pitchFamily="34" charset="0"/>
              </a:rPr>
              <a:t>Crimestoppers</a:t>
            </a:r>
            <a:r>
              <a:rPr lang="en-US" sz="2400" dirty="0" smtClean="0">
                <a:latin typeface="Century Gothic" panose="020B0502020202020204" pitchFamily="34" charset="0"/>
              </a:rPr>
              <a:t>, Police or Action Fraud. 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 Possibly get </a:t>
            </a:r>
            <a:r>
              <a:rPr lang="en-US" sz="2400" b="1" dirty="0">
                <a:latin typeface="Century Gothic" panose="020B0502020202020204" pitchFamily="34" charset="0"/>
              </a:rPr>
              <a:t>extra protection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Use a Protective Registration service </a:t>
            </a:r>
            <a:r>
              <a:rPr lang="en-US" sz="2400" dirty="0" smtClean="0">
                <a:latin typeface="Century Gothic" panose="020B0502020202020204" pitchFamily="34" charset="0"/>
              </a:rPr>
              <a:t>to </a:t>
            </a:r>
            <a:r>
              <a:rPr lang="en-US" sz="2400" dirty="0">
                <a:latin typeface="Century Gothic" panose="020B0502020202020204" pitchFamily="34" charset="0"/>
              </a:rPr>
              <a:t>try to stop fraud taking place in your </a:t>
            </a:r>
            <a:r>
              <a:rPr lang="en-US" sz="2400" dirty="0" smtClean="0">
                <a:latin typeface="Century Gothic" panose="020B0502020202020204" pitchFamily="34" charset="0"/>
              </a:rPr>
              <a:t>name but you may have to pay for this service. Talk together about what a Protective Registration Service is. 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Victim Support – ChAD in Donca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Victim Support – ChAD in Doncas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ome - Victim Suppo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Victim Support – ChAD in Donc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21" y="1164017"/>
            <a:ext cx="3690819" cy="22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heckl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81" y="2803053"/>
            <a:ext cx="2094033" cy="20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hone conversati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3" y="3377067"/>
            <a:ext cx="1787437" cy="17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ntact Trace Sc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68" y="4518446"/>
            <a:ext cx="1876146" cy="18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27047" y="624023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85" y="127038"/>
            <a:ext cx="3081908" cy="338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1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945"/>
            <a:ext cx="10515600" cy="119318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Your Identity can be stolen even if you have died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015" y="2598234"/>
            <a:ext cx="6655945" cy="387080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What should you do if the identity of someone you know who is dead, is stolen.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If you think that the identity of someone you know who as died maybe being used by a fraudster, talk to the police, maybe the bank or a (Protective Registration Service) but you may have to pay for this service. 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You may to need to send a copy of the death certificate when you report this.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Identity c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6" y="2320889"/>
            <a:ext cx="1615886" cy="16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ravest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3" y="2320889"/>
            <a:ext cx="1637733" cy="16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ATH CERTIFICATE APOSTILLE - From £59 - Apostille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56" y="4356464"/>
            <a:ext cx="1740985" cy="19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38198" y="6321742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44" y="155267"/>
            <a:ext cx="3081908" cy="3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89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Forms of Identity Theft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412" y="2101754"/>
            <a:ext cx="5635387" cy="4075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T</a:t>
            </a:r>
            <a:r>
              <a:rPr lang="en-GB" sz="2400" b="1" dirty="0" smtClean="0">
                <a:latin typeface="Century Gothic" panose="020B0502020202020204" pitchFamily="34" charset="0"/>
              </a:rPr>
              <a:t>heft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You could have your personal things stolen  which may give access to different forms of your ID. 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Let’s think for a few minutes about the types of personal identity things that could be stolen that would give thieves your identity. </a:t>
            </a:r>
          </a:p>
        </p:txBody>
      </p:sp>
      <p:pic>
        <p:nvPicPr>
          <p:cNvPr id="7170" name="Picture 2" descr="R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3" y="1984042"/>
            <a:ext cx="2123933" cy="21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.shopify.com/s/files/1/0606/1553/products/Credit_card_large.png?v=1417852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60" y="1759184"/>
            <a:ext cx="2348791" cy="23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ob Thin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80" y="4107975"/>
            <a:ext cx="2095975" cy="20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3" y="5811044"/>
            <a:ext cx="1054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79741" y="6203951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62" y="159911"/>
            <a:ext cx="3081908" cy="33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74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Forms of </a:t>
            </a:r>
            <a:r>
              <a:rPr lang="en-GB" sz="2800" b="1" dirty="0" smtClean="0">
                <a:latin typeface="Century Gothic" panose="020B0502020202020204" pitchFamily="34" charset="0"/>
              </a:rPr>
              <a:t>Identity </a:t>
            </a:r>
            <a:r>
              <a:rPr lang="en-GB" sz="2800" b="1" dirty="0">
                <a:latin typeface="Century Gothic" panose="020B0502020202020204" pitchFamily="34" charset="0"/>
              </a:rPr>
              <a:t>Theft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820" y="1774209"/>
            <a:ext cx="5689979" cy="4402754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Hacking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Software’s </a:t>
            </a:r>
            <a:r>
              <a:rPr lang="en-US" sz="2400" dirty="0" smtClean="0">
                <a:latin typeface="Century Gothic" panose="020B0502020202020204" pitchFamily="34" charset="0"/>
              </a:rPr>
              <a:t>is used </a:t>
            </a:r>
            <a:r>
              <a:rPr lang="en-US" sz="2400" dirty="0">
                <a:latin typeface="Century Gothic" panose="020B0502020202020204" pitchFamily="34" charset="0"/>
              </a:rPr>
              <a:t>to hack into your computer, or </a:t>
            </a:r>
            <a:r>
              <a:rPr lang="en-US" sz="2400" dirty="0" smtClean="0">
                <a:latin typeface="Century Gothic" panose="020B0502020202020204" pitchFamily="34" charset="0"/>
              </a:rPr>
              <a:t>information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is taken </a:t>
            </a:r>
            <a:r>
              <a:rPr lang="en-US" sz="2400" dirty="0">
                <a:latin typeface="Century Gothic" panose="020B0502020202020204" pitchFamily="34" charset="0"/>
              </a:rPr>
              <a:t>from your </a:t>
            </a:r>
            <a:r>
              <a:rPr lang="en-US" sz="2400" dirty="0" smtClean="0">
                <a:latin typeface="Century Gothic" panose="020B0502020202020204" pitchFamily="34" charset="0"/>
              </a:rPr>
              <a:t>smart phone</a:t>
            </a:r>
            <a:endParaRPr lang="en-GB" sz="2400" dirty="0"/>
          </a:p>
        </p:txBody>
      </p:sp>
      <p:pic>
        <p:nvPicPr>
          <p:cNvPr id="8194" name="Picture 2" descr="Computer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2147484"/>
            <a:ext cx="2511190" cy="25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815" y="2593075"/>
            <a:ext cx="140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Your computer is hacked 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8196" name="Picture 4" descr="i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6" y="2326942"/>
            <a:ext cx="2197289" cy="2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9" y="5931598"/>
            <a:ext cx="1054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38198" y="622901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19" y="126457"/>
            <a:ext cx="3081908" cy="33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Forms of </a:t>
            </a:r>
            <a:r>
              <a:rPr lang="en-GB" sz="2800" b="1" dirty="0" smtClean="0">
                <a:latin typeface="Century Gothic" panose="020B0502020202020204" pitchFamily="34" charset="0"/>
              </a:rPr>
              <a:t>Identity Theft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Cold-calling (strangers calling)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Fraudsters </a:t>
            </a:r>
            <a:r>
              <a:rPr lang="en-US" sz="2400" dirty="0">
                <a:latin typeface="Century Gothic" panose="020B0502020202020204" pitchFamily="34" charset="0"/>
              </a:rPr>
              <a:t>call you pretending to be a </a:t>
            </a:r>
            <a:r>
              <a:rPr lang="en-US" sz="2400" dirty="0" smtClean="0">
                <a:latin typeface="Century Gothic" panose="020B0502020202020204" pitchFamily="34" charset="0"/>
              </a:rPr>
              <a:t>business </a:t>
            </a:r>
            <a:r>
              <a:rPr lang="en-US" sz="2400" dirty="0">
                <a:latin typeface="Century Gothic" panose="020B0502020202020204" pitchFamily="34" charset="0"/>
              </a:rPr>
              <a:t>and mislead you into giving away personal and financial </a:t>
            </a:r>
            <a:r>
              <a:rPr lang="en-US" sz="2400" dirty="0" smtClean="0">
                <a:latin typeface="Century Gothic" panose="020B0502020202020204" pitchFamily="34" charset="0"/>
              </a:rPr>
              <a:t>information (money). 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They </a:t>
            </a:r>
            <a:r>
              <a:rPr lang="en-US" sz="2400" dirty="0">
                <a:latin typeface="Century Gothic" panose="020B0502020202020204" pitchFamily="34" charset="0"/>
              </a:rPr>
              <a:t>might </a:t>
            </a:r>
            <a:r>
              <a:rPr lang="en-US" sz="2400" dirty="0" smtClean="0">
                <a:latin typeface="Century Gothic" panose="020B0502020202020204" pitchFamily="34" charset="0"/>
              </a:rPr>
              <a:t>make background </a:t>
            </a:r>
            <a:r>
              <a:rPr lang="en-US" sz="2400" dirty="0">
                <a:latin typeface="Century Gothic" panose="020B0502020202020204" pitchFamily="34" charset="0"/>
              </a:rPr>
              <a:t>noises so </a:t>
            </a:r>
            <a:r>
              <a:rPr lang="en-US" sz="2400" dirty="0" smtClean="0">
                <a:latin typeface="Century Gothic" panose="020B0502020202020204" pitchFamily="34" charset="0"/>
              </a:rPr>
              <a:t>you think </a:t>
            </a:r>
            <a:r>
              <a:rPr lang="en-US" sz="2400" dirty="0">
                <a:latin typeface="Century Gothic" panose="020B0502020202020204" pitchFamily="34" charset="0"/>
              </a:rPr>
              <a:t>it’s a call centre.</a:t>
            </a:r>
          </a:p>
          <a:p>
            <a:endParaRPr lang="en-GB" sz="2400" dirty="0"/>
          </a:p>
        </p:txBody>
      </p:sp>
      <p:pic>
        <p:nvPicPr>
          <p:cNvPr id="5" name="Picture 2" descr="Contact Trace Sc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60" y="1924334"/>
            <a:ext cx="3289110" cy="32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27047" y="6206785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68" y="160841"/>
            <a:ext cx="3081908" cy="33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38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Forms of </a:t>
            </a:r>
            <a:r>
              <a:rPr lang="en-GB" sz="2800" b="1" dirty="0" smtClean="0">
                <a:latin typeface="Century Gothic" panose="020B0502020202020204" pitchFamily="34" charset="0"/>
              </a:rPr>
              <a:t>Identity </a:t>
            </a:r>
            <a:r>
              <a:rPr lang="en-GB" sz="2800" b="1" dirty="0">
                <a:latin typeface="Century Gothic" panose="020B0502020202020204" pitchFamily="34" charset="0"/>
              </a:rPr>
              <a:t>Theft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266" y="1637731"/>
            <a:ext cx="5730922" cy="4539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Phishing</a:t>
            </a:r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Fraudsters send an email that </a:t>
            </a:r>
            <a:r>
              <a:rPr lang="en-US" sz="2400" dirty="0" smtClean="0">
                <a:latin typeface="Century Gothic" panose="020B0502020202020204" pitchFamily="34" charset="0"/>
              </a:rPr>
              <a:t>seems </a:t>
            </a:r>
            <a:r>
              <a:rPr lang="en-US" sz="2400" dirty="0">
                <a:latin typeface="Century Gothic" panose="020B0502020202020204" pitchFamily="34" charset="0"/>
              </a:rPr>
              <a:t>to be </a:t>
            </a:r>
            <a:r>
              <a:rPr lang="en-US" sz="2400" dirty="0" smtClean="0">
                <a:latin typeface="Century Gothic" panose="020B0502020202020204" pitchFamily="34" charset="0"/>
              </a:rPr>
              <a:t>from company you might know, asking </a:t>
            </a:r>
            <a:r>
              <a:rPr lang="en-US" sz="2400" dirty="0">
                <a:latin typeface="Century Gothic" panose="020B0502020202020204" pitchFamily="34" charset="0"/>
              </a:rPr>
              <a:t>you to click a link or download an attachment </a:t>
            </a:r>
            <a:r>
              <a:rPr lang="en-US" sz="2400" dirty="0" smtClean="0">
                <a:latin typeface="Century Gothic" panose="020B0502020202020204" pitchFamily="34" charset="0"/>
              </a:rPr>
              <a:t>which might put a virus on your computer and allows </a:t>
            </a:r>
            <a:r>
              <a:rPr lang="en-US" sz="2400" dirty="0">
                <a:latin typeface="Century Gothic" panose="020B0502020202020204" pitchFamily="34" charset="0"/>
              </a:rPr>
              <a:t>them to </a:t>
            </a:r>
            <a:r>
              <a:rPr lang="en-US" sz="2400" dirty="0" smtClean="0">
                <a:latin typeface="Century Gothic" panose="020B0502020202020204" pitchFamily="34" charset="0"/>
              </a:rPr>
              <a:t>get </a:t>
            </a:r>
            <a:r>
              <a:rPr lang="en-US" sz="2400" dirty="0">
                <a:latin typeface="Century Gothic" panose="020B0502020202020204" pitchFamily="34" charset="0"/>
              </a:rPr>
              <a:t>your </a:t>
            </a:r>
            <a:r>
              <a:rPr lang="en-US" sz="2400" dirty="0" smtClean="0">
                <a:latin typeface="Century Gothic" panose="020B0502020202020204" pitchFamily="34" charset="0"/>
              </a:rPr>
              <a:t>personal information.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 descr="Email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36" y="1610435"/>
            <a:ext cx="3689682" cy="36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71651" y="624023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97" y="110661"/>
            <a:ext cx="3081908" cy="3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3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Forms of </a:t>
            </a:r>
            <a:r>
              <a:rPr lang="en-GB" sz="2800" b="1" dirty="0" smtClean="0">
                <a:latin typeface="Century Gothic" panose="020B0502020202020204" pitchFamily="34" charset="0"/>
              </a:rPr>
              <a:t>identity Theft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3406" y="1610436"/>
            <a:ext cx="6208594" cy="456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Data breach – this means people getting your personal information such as your address, telephone numbers etc. because a company has been hacked. 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Can you think what these are. Talk about this together.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1266" name="Picture 2" descr="Data Protection 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29" y="1637731"/>
            <a:ext cx="2478775" cy="24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14901" y="1420218"/>
            <a:ext cx="3002508" cy="281143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14901" y="1637731"/>
            <a:ext cx="3111690" cy="24787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Think togeth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12" y="4231656"/>
            <a:ext cx="2338885" cy="23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293233" y="613232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85" y="144115"/>
            <a:ext cx="3081908" cy="338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13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I</a:t>
            </a:r>
            <a:r>
              <a:rPr lang="en-GB" sz="2800" b="1" dirty="0" smtClean="0">
                <a:latin typeface="Century Gothic" panose="020B0502020202020204" pitchFamily="34" charset="0"/>
              </a:rPr>
              <a:t>dentity </a:t>
            </a:r>
            <a:r>
              <a:rPr lang="en-GB" sz="2800" b="1" dirty="0">
                <a:latin typeface="Century Gothic" panose="020B0502020202020204" pitchFamily="34" charset="0"/>
              </a:rPr>
              <a:t>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250" y="1514901"/>
            <a:ext cx="7042245" cy="511791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If fraudsters start using your identity it can look like you’re making bad decisions.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This might mean that you can’t get credit if you need to or stop you renting property, and getting services in the future.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You’ll need to act quickly </a:t>
            </a:r>
            <a:r>
              <a:rPr lang="en-US" sz="2400" dirty="0" smtClean="0">
                <a:latin typeface="Century Gothic" panose="020B0502020202020204" pitchFamily="34" charset="0"/>
              </a:rPr>
              <a:t>if you think this is happening to you and tell somebody like the police or your bank.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Ask someone you trust to support you if you need to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2290" name="Picture 2" descr="Dec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4" y="1077964"/>
            <a:ext cx="4101155" cy="410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393593" y="6173331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14" y="154117"/>
            <a:ext cx="3081908" cy="3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9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Thank you listening or reading together this presentation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>
                <a:latin typeface="Century Gothic" panose="020B0502020202020204" pitchFamily="34" charset="0"/>
              </a:rPr>
              <a:t>Be aware and remember </a:t>
            </a:r>
            <a:r>
              <a:rPr lang="en-GB" sz="2400" b="1" dirty="0" smtClean="0">
                <a:latin typeface="Century Gothic" panose="020B0502020202020204" pitchFamily="34" charset="0"/>
              </a:rPr>
              <a:t>use strong passwords</a:t>
            </a:r>
            <a:r>
              <a:rPr lang="en-GB" sz="2400" dirty="0" smtClean="0"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latin typeface="Century Gothic" panose="020B0502020202020204" pitchFamily="34" charset="0"/>
              </a:rPr>
              <a:t>act quickly </a:t>
            </a:r>
            <a:r>
              <a:rPr lang="en-GB" sz="2400" dirty="0" smtClean="0">
                <a:latin typeface="Century Gothic" panose="020B0502020202020204" pitchFamily="34" charset="0"/>
              </a:rPr>
              <a:t>if you think someone has stole your identity. </a:t>
            </a:r>
            <a:r>
              <a:rPr lang="en-GB" sz="2400" b="1" dirty="0">
                <a:latin typeface="Century Gothic" panose="020B0502020202020204" pitchFamily="34" charset="0"/>
              </a:rPr>
              <a:t>R</a:t>
            </a:r>
            <a:r>
              <a:rPr lang="en-GB" sz="2400" b="1" dirty="0" smtClean="0">
                <a:latin typeface="Century Gothic" panose="020B0502020202020204" pitchFamily="34" charset="0"/>
              </a:rPr>
              <a:t>eport it. 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Identity fraud could affect your life in a bad way.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Keep talking about </a:t>
            </a:r>
            <a:r>
              <a:rPr lang="en-GB" sz="2400" dirty="0" smtClean="0">
                <a:latin typeface="Century Gothic" panose="020B0502020202020204" pitchFamily="34" charset="0"/>
              </a:rPr>
              <a:t>being ‘Safe at Home and Safe Online’ together to help you stay safe.</a:t>
            </a:r>
          </a:p>
        </p:txBody>
      </p:sp>
      <p:pic>
        <p:nvPicPr>
          <p:cNvPr id="13314" name="Picture 2" descr="Alert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24" y="2033514"/>
            <a:ext cx="2299319" cy="22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Upse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29" y="4352973"/>
            <a:ext cx="2160614" cy="216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lert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24" y="1924332"/>
            <a:ext cx="2299319" cy="22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93955" y="6269390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01" y="99510"/>
            <a:ext cx="3081908" cy="3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1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732" y="365125"/>
            <a:ext cx="9235068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Stolen Identity – what does this mean?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424" y="1746913"/>
            <a:ext cx="5403376" cy="4430050"/>
          </a:xfrm>
        </p:spPr>
        <p:txBody>
          <a:bodyPr/>
          <a:lstStyle/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Someone is pretending to be you!!!!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Let’s think about this for 5 minutes, together talk to someone you trust about this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cdn.shopify.com/s/files/1/0606/1553/products/Job-Think-1_large.png?v=15659599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79" y="1823254"/>
            <a:ext cx="4099777" cy="40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93955" y="6284843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76" y="91647"/>
            <a:ext cx="3081908" cy="3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83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579" y="296886"/>
            <a:ext cx="9218925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What to look for to make sure that your identity isn't stolen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248" y="1476953"/>
            <a:ext cx="5881047" cy="4320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Century Gothic" panose="020B0502020202020204" pitchFamily="34" charset="0"/>
              </a:rPr>
              <a:t>Check for signs that may mean someone is pretending to be you</a:t>
            </a:r>
          </a:p>
          <a:p>
            <a:pPr marL="0" indent="0">
              <a:buNone/>
            </a:pPr>
            <a:r>
              <a:rPr lang="en-US" sz="1400" b="1" dirty="0" smtClean="0">
                <a:latin typeface="Century Gothic" panose="020B0502020202020204" pitchFamily="34" charset="0"/>
              </a:rPr>
              <a:t> These might be;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>
                <a:latin typeface="Century Gothic" panose="020B0502020202020204" pitchFamily="34" charset="0"/>
              </a:rPr>
              <a:t>Remember to use strong passwords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Scammers are very smart and will use places you know</a:t>
            </a:r>
          </a:p>
          <a:p>
            <a:endParaRPr lang="en-GB" sz="1600" dirty="0" smtClean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If you have purchased something online make sure you keep track of your order. 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Remember to keep the receipt or receipt email after your order has come 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Ignore any more emails from the place you have ordered in case it’s a scam, you have what you ordered you don’t need to open anything else.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cdn.shopify.com/s/files/1/0606/1553/products/Email-Write_large.png?v=143118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15" y="1499647"/>
            <a:ext cx="3069023" cy="30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682212" y="6244661"/>
            <a:ext cx="1364166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470" y="51339"/>
            <a:ext cx="3081908" cy="338100"/>
          </a:xfrm>
          <a:prstGeom prst="rect">
            <a:avLst/>
          </a:prstGeom>
        </p:spPr>
      </p:pic>
      <p:pic>
        <p:nvPicPr>
          <p:cNvPr id="1026" name="Picture 2" descr="Recei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46" y="4568670"/>
            <a:ext cx="2164384" cy="21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9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32" y="1825625"/>
            <a:ext cx="7406268" cy="4351338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Credit cards arriving in the post you didn’t apply </a:t>
            </a:r>
            <a:r>
              <a:rPr lang="en-US" dirty="0" smtClean="0">
                <a:latin typeface="Century Gothic" panose="020B0502020202020204" pitchFamily="34" charset="0"/>
              </a:rPr>
              <a:t>for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Bills from companies you do not </a:t>
            </a:r>
            <a:r>
              <a:rPr lang="en-US" dirty="0" smtClean="0">
                <a:latin typeface="Century Gothic" panose="020B0502020202020204" pitchFamily="34" charset="0"/>
              </a:rPr>
              <a:t>know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Asking you about bills you don’t recognise.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7579" y="296886"/>
            <a:ext cx="9218925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What to look for to make sure that your identity isn't stolen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470" y="51339"/>
            <a:ext cx="3081908" cy="338100"/>
          </a:xfrm>
          <a:prstGeom prst="rect">
            <a:avLst/>
          </a:prstGeom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49349" y="6244661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6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073" y="211873"/>
            <a:ext cx="8664498" cy="1248438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Turned down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316" y="2230244"/>
            <a:ext cx="6168483" cy="39467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Being </a:t>
            </a:r>
            <a:r>
              <a:rPr lang="en-US" sz="2400" dirty="0">
                <a:latin typeface="Century Gothic" panose="020B0502020202020204" pitchFamily="34" charset="0"/>
              </a:rPr>
              <a:t>told you’ve been </a:t>
            </a:r>
            <a:r>
              <a:rPr lang="en-US" sz="2400" dirty="0" smtClean="0">
                <a:latin typeface="Century Gothic" panose="020B0502020202020204" pitchFamily="34" charset="0"/>
              </a:rPr>
              <a:t>given or </a:t>
            </a:r>
            <a:r>
              <a:rPr lang="en-US" sz="2400" dirty="0">
                <a:latin typeface="Century Gothic" panose="020B0502020202020204" pitchFamily="34" charset="0"/>
              </a:rPr>
              <a:t>turned down </a:t>
            </a:r>
            <a:r>
              <a:rPr lang="en-US" sz="2400" dirty="0" smtClean="0">
                <a:latin typeface="Century Gothic" panose="020B0502020202020204" pitchFamily="34" charset="0"/>
              </a:rPr>
              <a:t>for credit for accounts </a:t>
            </a:r>
            <a:r>
              <a:rPr lang="en-US" sz="2400" dirty="0">
                <a:latin typeface="Century Gothic" panose="020B0502020202020204" pitchFamily="34" charset="0"/>
              </a:rPr>
              <a:t>you </a:t>
            </a:r>
            <a:r>
              <a:rPr lang="en-US" sz="2400" dirty="0" smtClean="0">
                <a:latin typeface="Century Gothic" panose="020B0502020202020204" pitchFamily="34" charset="0"/>
              </a:rPr>
              <a:t>don’t know anything about.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Being </a:t>
            </a:r>
            <a:r>
              <a:rPr lang="en-US" sz="2400" dirty="0">
                <a:latin typeface="Century Gothic" panose="020B0502020202020204" pitchFamily="34" charset="0"/>
              </a:rPr>
              <a:t>refused when you apply for a loan or credit </a:t>
            </a:r>
            <a:r>
              <a:rPr lang="en-US" sz="2400" dirty="0" smtClean="0">
                <a:latin typeface="Century Gothic" panose="020B0502020202020204" pitchFamily="34" charset="0"/>
              </a:rPr>
              <a:t>card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s://cdn.shopify.com/s/files/1/0606/1553/products/Bank-Statement_large.png?v=1565959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5" y="2453954"/>
            <a:ext cx="3303991" cy="33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82803" y="6308275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24" y="132963"/>
            <a:ext cx="3081908" cy="3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What is a strong password?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57" y="1842447"/>
            <a:ext cx="6687403" cy="472212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You can stay safer online by using strong passwords. </a:t>
            </a:r>
            <a:endParaRPr lang="en-US" sz="2600" dirty="0" smtClean="0">
              <a:latin typeface="Century Gothic" panose="020B0502020202020204" pitchFamily="34" charset="0"/>
            </a:endParaRP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r>
              <a:rPr lang="en-US" sz="2600" dirty="0" smtClean="0">
                <a:latin typeface="Century Gothic" panose="020B0502020202020204" pitchFamily="34" charset="0"/>
              </a:rPr>
              <a:t>Remember to use </a:t>
            </a:r>
            <a:r>
              <a:rPr lang="en-US" sz="2600" dirty="0">
                <a:latin typeface="Century Gothic" panose="020B0502020202020204" pitchFamily="34" charset="0"/>
              </a:rPr>
              <a:t>strong and different </a:t>
            </a:r>
            <a:r>
              <a:rPr lang="en-US" sz="2600" dirty="0" smtClean="0">
                <a:latin typeface="Century Gothic" panose="020B0502020202020204" pitchFamily="34" charset="0"/>
              </a:rPr>
              <a:t>passwords.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r>
              <a:rPr lang="en-US" sz="2600" dirty="0" smtClean="0">
                <a:latin typeface="Century Gothic" panose="020B0502020202020204" pitchFamily="34" charset="0"/>
              </a:rPr>
              <a:t>You </a:t>
            </a:r>
            <a:r>
              <a:rPr lang="en-US" sz="2600" dirty="0">
                <a:latin typeface="Century Gothic" panose="020B0502020202020204" pitchFamily="34" charset="0"/>
              </a:rPr>
              <a:t>could, for example, use three </a:t>
            </a:r>
            <a:r>
              <a:rPr lang="en-US" sz="2600" dirty="0" smtClean="0">
                <a:latin typeface="Century Gothic" panose="020B0502020202020204" pitchFamily="34" charset="0"/>
              </a:rPr>
              <a:t>different </a:t>
            </a:r>
            <a:r>
              <a:rPr lang="en-US" sz="2600" dirty="0">
                <a:latin typeface="Century Gothic" panose="020B0502020202020204" pitchFamily="34" charset="0"/>
              </a:rPr>
              <a:t>words, and also use </a:t>
            </a:r>
            <a:r>
              <a:rPr lang="en-US" sz="2600" b="1" dirty="0" smtClean="0">
                <a:latin typeface="Century Gothic" panose="020B0502020202020204" pitchFamily="34" charset="0"/>
              </a:rPr>
              <a:t>Capitals</a:t>
            </a:r>
            <a:r>
              <a:rPr lang="en-US" sz="2600" b="1" dirty="0">
                <a:latin typeface="Century Gothic" panose="020B0502020202020204" pitchFamily="34" charset="0"/>
              </a:rPr>
              <a:t>, N</a:t>
            </a:r>
            <a:r>
              <a:rPr lang="en-US" sz="2600" b="1" dirty="0" smtClean="0">
                <a:latin typeface="Century Gothic" panose="020B0502020202020204" pitchFamily="34" charset="0"/>
              </a:rPr>
              <a:t>umbers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and </a:t>
            </a:r>
            <a:r>
              <a:rPr lang="en-US" sz="2600" b="1" dirty="0">
                <a:latin typeface="Century Gothic" panose="020B0502020202020204" pitchFamily="34" charset="0"/>
              </a:rPr>
              <a:t>P</a:t>
            </a:r>
            <a:r>
              <a:rPr lang="en-US" sz="2600" b="1" dirty="0" smtClean="0">
                <a:latin typeface="Century Gothic" panose="020B0502020202020204" pitchFamily="34" charset="0"/>
              </a:rPr>
              <a:t>unctuation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in the password. Make sure you use different passwords for different accounts</a:t>
            </a:r>
            <a:r>
              <a:rPr lang="en-US" dirty="0"/>
              <a:t>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s://cdn.shopify.com/s/files/1/0606/1553/products/Password_a58ca7eb-d13d-49b0-a28b-fc5f6d6ecca5_large.png?v=1459932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374965"/>
            <a:ext cx="5319262" cy="53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82803" y="6211410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49" y="72483"/>
            <a:ext cx="3081908" cy="3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6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What is a strong password?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 smtClean="0">
                <a:latin typeface="Century Gothic" panose="020B0502020202020204" pitchFamily="34" charset="0"/>
              </a:rPr>
              <a:t>Spend 5 minutes thinking about what a strong password is and how you can remember them?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Job Thin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55" y="1863226"/>
            <a:ext cx="3597559" cy="35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82803" y="624023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24" y="147449"/>
            <a:ext cx="3081908" cy="3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1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132" y="3324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What to do if </a:t>
            </a:r>
            <a:r>
              <a:rPr lang="en-US" sz="2400" b="1" dirty="0" smtClean="0">
                <a:latin typeface="Century Gothic" panose="020B0502020202020204" pitchFamily="34" charset="0"/>
              </a:rPr>
              <a:t>you think someone is pretending to be you?</a:t>
            </a:r>
            <a:r>
              <a:rPr lang="en-US" sz="2400" dirty="0">
                <a:latin typeface="Century Gothic" panose="020B0502020202020204" pitchFamily="34" charset="0"/>
              </a:rPr>
              <a:t/>
            </a:r>
            <a:br>
              <a:rPr lang="en-US" sz="2400" dirty="0">
                <a:latin typeface="Century Gothic" panose="020B0502020202020204" pitchFamily="34" charset="0"/>
              </a:rPr>
            </a:b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546" y="1787856"/>
            <a:ext cx="7042245" cy="464023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ACT QUICKLY </a:t>
            </a:r>
            <a:r>
              <a:rPr lang="en-US" sz="2400" dirty="0" smtClean="0">
                <a:latin typeface="Century Gothic" panose="020B0502020202020204" pitchFamily="34" charset="0"/>
              </a:rPr>
              <a:t>if you think someone is pretending to be you, this is called identity fraud. This may even happen when you are abroad.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Get in touch with your bank, credit card company and tell the Police, </a:t>
            </a:r>
            <a:r>
              <a:rPr lang="en-US" sz="2400" dirty="0" err="1">
                <a:latin typeface="Century Gothic" panose="020B0502020202020204" pitchFamily="34" charset="0"/>
              </a:rPr>
              <a:t>C</a:t>
            </a:r>
            <a:r>
              <a:rPr lang="en-US" sz="2400" dirty="0" err="1" smtClean="0">
                <a:latin typeface="Century Gothic" panose="020B0502020202020204" pitchFamily="34" charset="0"/>
              </a:rPr>
              <a:t>rimestoppers</a:t>
            </a:r>
            <a:r>
              <a:rPr lang="en-US" sz="2400" dirty="0" smtClean="0">
                <a:latin typeface="Century Gothic" panose="020B0502020202020204" pitchFamily="34" charset="0"/>
              </a:rPr>
              <a:t> or Action Fraud and say someone is pretending to be you. Tell them what’s happened.</a:t>
            </a:r>
          </a:p>
          <a:p>
            <a:endParaRPr lang="en-GB" sz="2400" dirty="0"/>
          </a:p>
        </p:txBody>
      </p:sp>
      <p:pic>
        <p:nvPicPr>
          <p:cNvPr id="3074" name="Picture 2" descr="Contact Trace Sc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5" y="1332030"/>
            <a:ext cx="2388359" cy="23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ce b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89" y="3870514"/>
            <a:ext cx="2352865" cy="23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471652" y="6223379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3" y="49329"/>
            <a:ext cx="3081908" cy="33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63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526" y="365125"/>
            <a:ext cx="836527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What to do if you think someone is </a:t>
            </a:r>
            <a:r>
              <a:rPr lang="en-US" sz="2800" b="1" dirty="0" smtClean="0">
                <a:latin typeface="Century Gothic" panose="020B0502020202020204" pitchFamily="34" charset="0"/>
              </a:rPr>
              <a:t>pretending </a:t>
            </a:r>
            <a:r>
              <a:rPr lang="en-US" sz="2800" b="1" dirty="0">
                <a:latin typeface="Century Gothic" panose="020B0502020202020204" pitchFamily="34" charset="0"/>
              </a:rPr>
              <a:t>to be you?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Report it to Action </a:t>
            </a:r>
            <a:r>
              <a:rPr lang="en-US" sz="2400" dirty="0" smtClean="0">
                <a:latin typeface="Century Gothic" panose="020B0502020202020204" pitchFamily="34" charset="0"/>
              </a:rPr>
              <a:t>Fraud or ring your local police number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People or </a:t>
            </a:r>
            <a:r>
              <a:rPr lang="en-US" sz="2400" dirty="0">
                <a:latin typeface="Century Gothic" panose="020B0502020202020204" pitchFamily="34" charset="0"/>
              </a:rPr>
              <a:t>businesses who are victims to identity fraud should report it to Action Fraud on 0300 123 2040 or on their website</a:t>
            </a:r>
            <a:r>
              <a:rPr lang="en-US" sz="2400" dirty="0" smtClean="0">
                <a:latin typeface="Century Gothic" panose="020B0502020202020204" pitchFamily="34" charset="0"/>
              </a:rPr>
              <a:t>..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5" name="AutoShape 2" descr="Action Fraud - Through the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Action Fraud - Through the Ma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Action Fraud Logo - South West Cyber Security Cl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04" y="2333767"/>
            <a:ext cx="4519438" cy="17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10382442" y="624023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3" y="49329"/>
            <a:ext cx="3081908" cy="33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59"/>
            <a:ext cx="2525843" cy="5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95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948</Words>
  <Application>Microsoft Office PowerPoint</Application>
  <PresentationFormat>Custom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Safe at home - Safe online</vt:lpstr>
      <vt:lpstr>Stolen Identity – what does this mean?</vt:lpstr>
      <vt:lpstr>What to look for to make sure that your identity isn't stolen</vt:lpstr>
      <vt:lpstr>What to look for to make sure that your identity isn't stolen</vt:lpstr>
      <vt:lpstr>Turned down</vt:lpstr>
      <vt:lpstr>What is a strong password?</vt:lpstr>
      <vt:lpstr>What is a strong password?</vt:lpstr>
      <vt:lpstr>What to do if you think someone is pretending to be you? </vt:lpstr>
      <vt:lpstr>What to do if you think someone is pretending to be you?</vt:lpstr>
      <vt:lpstr> If you think you are a victim of fraud here are 3 things you can do</vt:lpstr>
      <vt:lpstr>Your Identity can be stolen even if you have died </vt:lpstr>
      <vt:lpstr>Forms of Identity Theft</vt:lpstr>
      <vt:lpstr>Forms of Identity Theft</vt:lpstr>
      <vt:lpstr>Forms of Identity Theft</vt:lpstr>
      <vt:lpstr>Forms of Identity Theft</vt:lpstr>
      <vt:lpstr>Forms of identity Theft</vt:lpstr>
      <vt:lpstr>Identity Theft</vt:lpstr>
      <vt:lpstr>Thank you listening or reading together this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at home - Safe online</dc:title>
  <dc:creator>Jodie</dc:creator>
  <cp:lastModifiedBy>user</cp:lastModifiedBy>
  <cp:revision>105</cp:revision>
  <dcterms:created xsi:type="dcterms:W3CDTF">2020-09-21T13:18:12Z</dcterms:created>
  <dcterms:modified xsi:type="dcterms:W3CDTF">2021-08-18T15:23:06Z</dcterms:modified>
</cp:coreProperties>
</file>